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2"/>
  </p:notesMasterIdLst>
  <p:handoutMasterIdLst>
    <p:handoutMasterId r:id="rId23"/>
  </p:handoutMasterIdLst>
  <p:sldIdLst>
    <p:sldId id="448" r:id="rId5"/>
    <p:sldId id="709" r:id="rId6"/>
    <p:sldId id="745" r:id="rId7"/>
    <p:sldId id="746" r:id="rId8"/>
    <p:sldId id="738" r:id="rId9"/>
    <p:sldId id="748" r:id="rId10"/>
    <p:sldId id="733" r:id="rId11"/>
    <p:sldId id="721" r:id="rId12"/>
    <p:sldId id="724" r:id="rId13"/>
    <p:sldId id="743" r:id="rId14"/>
    <p:sldId id="749" r:id="rId15"/>
    <p:sldId id="750" r:id="rId16"/>
    <p:sldId id="727" r:id="rId17"/>
    <p:sldId id="728" r:id="rId18"/>
    <p:sldId id="729" r:id="rId19"/>
    <p:sldId id="747" r:id="rId20"/>
    <p:sldId id="741" r:id="rId21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316E"/>
    <a:srgbClr val="0099CC"/>
    <a:srgbClr val="3366CC"/>
    <a:srgbClr val="6699FF"/>
    <a:srgbClr val="FFDC00"/>
    <a:srgbClr val="E1DC00"/>
    <a:srgbClr val="F29400"/>
    <a:srgbClr val="006AB2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0925" autoAdjust="0"/>
  </p:normalViewPr>
  <p:slideViewPr>
    <p:cSldViewPr>
      <p:cViewPr>
        <p:scale>
          <a:sx n="92" d="100"/>
          <a:sy n="92" d="100"/>
        </p:scale>
        <p:origin x="-10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>
      <p:cViewPr>
        <p:scale>
          <a:sx n="100" d="100"/>
          <a:sy n="100" d="100"/>
        </p:scale>
        <p:origin x="-2766" y="60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525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4525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1821"/>
            <a:ext cx="294452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361821"/>
            <a:ext cx="294452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0AE8D65-B65F-4FF8-BA85-E0EA125E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5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525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0" y="0"/>
            <a:ext cx="2944525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683276"/>
            <a:ext cx="5437168" cy="443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1821"/>
            <a:ext cx="294452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0" y="9361821"/>
            <a:ext cx="294452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algn="r" defTabSz="920626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3C2A30C-72F5-4E38-A311-5F3AF32C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4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important to highlight</a:t>
            </a:r>
            <a:r>
              <a:rPr lang="en-GB" baseline="0" dirty="0" smtClean="0"/>
              <a:t> the rationale of the programme on this slide – in particular cohesion policy focus.</a:t>
            </a:r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funds allocated to ETC in total are 1/34 of the funds allocated to Goal 1</a:t>
            </a:r>
          </a:p>
          <a:p>
            <a:r>
              <a:rPr lang="en-GB" baseline="0" dirty="0" smtClean="0"/>
              <a:t>The funds allocated to INTERREG EUROPE are 1/1000 of the total Structural funds total</a:t>
            </a:r>
          </a:p>
          <a:p>
            <a:r>
              <a:rPr lang="en-GB" baseline="0" dirty="0" smtClean="0"/>
              <a:t>But this small pot of money is supposed to have an impact on improving how the total funds are spent (illustrated on next slide)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small</a:t>
            </a:r>
            <a:r>
              <a:rPr lang="en-GB" baseline="0" dirty="0" smtClean="0"/>
              <a:t> yellow dot representing </a:t>
            </a:r>
            <a:r>
              <a:rPr lang="en-GB" baseline="0" dirty="0" err="1" smtClean="0"/>
              <a:t>Interreg</a:t>
            </a:r>
            <a:r>
              <a:rPr lang="en-GB" baseline="0" dirty="0" smtClean="0"/>
              <a:t> Europe spreads to all the other squares representing structural funds. </a:t>
            </a:r>
            <a:endParaRPr lang="en-GB" dirty="0" smtClean="0"/>
          </a:p>
          <a:p>
            <a:r>
              <a:rPr lang="en-GB" dirty="0" smtClean="0"/>
              <a:t>INTERREG EUROPE should improve policies and programmes so the money should be more focused in order to have an impact.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451C2-2DEF-4DF8-AF1F-4B37D6AD57C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1317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9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Relationship Id="rId9" Type="http://schemas.openxmlformats.org/officeDocument/2006/relationships/image" Target="DD80:Users:csauvage:Documents:%20OPERA%20MEUS:DOSSIERS%20EN%20COURS:INTERREG%20IV%20C:EXE:PPT:medias:Flag_EU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21060" y="1017847"/>
            <a:ext cx="2577480" cy="8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8"/>
          <p:cNvGrpSpPr>
            <a:grpSpLocks/>
          </p:cNvGrpSpPr>
          <p:nvPr userDrawn="1"/>
        </p:nvGrpSpPr>
        <p:grpSpPr bwMode="auto">
          <a:xfrm>
            <a:off x="6659563" y="1268413"/>
            <a:ext cx="2349500" cy="847725"/>
            <a:chOff x="3167" y="872"/>
            <a:chExt cx="1480" cy="534"/>
          </a:xfrm>
        </p:grpSpPr>
        <p:pic>
          <p:nvPicPr>
            <p:cNvPr id="18" name="Picture 32" descr="DD80:Users:csauvage:Documents: OPERA MEUS:DOSSIERS EN COURS:INTERREG IV C:EXE:PPT:medias:Flag_EU.png"/>
            <p:cNvPicPr>
              <a:picLocks noChangeAspect="1" noChangeArrowheads="1"/>
            </p:cNvPicPr>
            <p:nvPr userDrawn="1"/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3216" y="872"/>
              <a:ext cx="3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3167" y="1156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hangingPunct="0">
                <a:defRPr/>
              </a:pPr>
              <a:r>
                <a:rPr lang="fr-FR" sz="1000">
                  <a:latin typeface="Arial" charset="0"/>
                  <a:cs typeface="+mn-cs"/>
                </a:rPr>
                <a:t>EUROPEAN REGIONAL</a:t>
              </a:r>
            </a:p>
            <a:p>
              <a:pPr eaLnBrk="0" hangingPunct="0">
                <a:defRPr/>
              </a:pPr>
              <a:r>
                <a:rPr lang="fr-FR" sz="1000">
                  <a:latin typeface="Arial" charset="0"/>
                  <a:cs typeface="+mn-cs"/>
                </a:rPr>
                <a:t>DEVELOPMENT FUND</a:t>
              </a:r>
              <a:endParaRPr lang="fr-FR" sz="1200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Event</a:t>
            </a:r>
            <a:r>
              <a:rPr lang="en-GB" sz="1100" i="1" dirty="0" smtClean="0">
                <a:latin typeface="Arial" charset="0"/>
                <a:cs typeface="+mn-cs"/>
              </a:rPr>
              <a:t> – date, place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3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229600" cy="2076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0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3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DD80:Users:csauvage:Documents:%20OPERA%20MEUS:DOSSIERS%20EN%20COURS:INTERREG%20IV%20C:EXE:PPT:medias:Flag_EU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DD80:Users:csauvage:Documents:%20OPERA%20MEUS:DOSSIERS%20EN%20COURS:INTERREG%20IV%20C:EXE:PPT:medias:images:onglet_all_03.gif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DD80:Users:csauvage:Documents:%20OPERA%20MEUS:DOSSIERS%20EN%20COURS:INTERREG%20IV%20C:EXE:PPT:medias:onglet_all_02.gif" TargetMode="Externa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7938" y="6581775"/>
            <a:ext cx="457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0018240B-67D2-4F22-8D93-C1FBEC784BB0}" type="slidenum">
              <a:rPr lang="en-GB" sz="1000">
                <a:solidFill>
                  <a:schemeClr val="tx2"/>
                </a:solidFill>
                <a:latin typeface="Arial" charset="0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GB" sz="900" b="1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pic>
        <p:nvPicPr>
          <p:cNvPr id="1031" name="Picture 28" descr="DD80:Users:csauvage:Documents: OPERA MEUS:DOSSIERS EN COURS:INTERREG IV C:EXE:PPT:medias:Flag_EU.png"/>
          <p:cNvPicPr>
            <a:picLocks noChangeAspect="1" noChangeArrowheads="1"/>
          </p:cNvPicPr>
          <p:nvPr userDrawn="1"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8459788" y="6381750"/>
            <a:ext cx="582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7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i="1" dirty="0" smtClean="0">
                <a:latin typeface="Arial" charset="0"/>
                <a:cs typeface="+mn-cs"/>
              </a:rPr>
              <a:t>Event – date, place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0" r:id="rId2"/>
    <p:sldLayoutId id="2147485071" r:id="rId3"/>
    <p:sldLayoutId id="2147485077" r:id="rId4"/>
    <p:sldLayoutId id="2147485078" r:id="rId5"/>
    <p:sldLayoutId id="2147485079" r:id="rId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1" charset="2"/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://www.google.es/url?sa=i&amp;rct=j&amp;q=&amp;esrc=s&amp;frm=1&amp;source=images&amp;cd=&amp;cad=rja&amp;docid=fOjxx5bUG64BVM&amp;tbnid=AHBxkKIazAoe8M:&amp;ved=0CAUQjRw&amp;url=http://riicon.ca/new-website-form.html&amp;ei=O2l3Uqb0Feir0gXJtIDwDg&amp;bvm=bv.55819444,d.d2k&amp;psig=AFQjCNG0oN5zS15s4txMbwCqLVhNW0J1TQ&amp;ust=1383643794008994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356992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+mj-lt"/>
              </a:rPr>
              <a:t>About INTERREG EUROPE</a:t>
            </a:r>
          </a:p>
          <a:p>
            <a:pPr algn="ctr">
              <a:defRPr/>
            </a:pPr>
            <a:endParaRPr lang="en-GB" sz="24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00" y="5301208"/>
            <a:ext cx="7848600" cy="1008112"/>
          </a:xfrm>
          <a:prstGeom prst="rect">
            <a:avLst/>
          </a:prstGeom>
        </p:spPr>
        <p:txBody>
          <a:bodyPr/>
          <a:lstStyle/>
          <a:p>
            <a:pPr marL="0" lvl="1" eaLnBrk="0" hangingPunct="0">
              <a:spcBef>
                <a:spcPts val="600"/>
              </a:spcBef>
              <a:defRPr/>
            </a:pPr>
            <a:endParaRPr lang="en-GB" sz="1800" b="1" dirty="0" smtClean="0">
              <a:latin typeface="+mj-lt"/>
            </a:endParaRPr>
          </a:p>
          <a:p>
            <a:pPr marL="0" lvl="1" eaLnBrk="0" hangingPunct="0">
              <a:spcBef>
                <a:spcPts val="600"/>
              </a:spcBef>
              <a:defRPr/>
            </a:pPr>
            <a:r>
              <a:rPr lang="en-GB" sz="1600" dirty="0" smtClean="0">
                <a:latin typeface="+mj-lt"/>
              </a:rPr>
              <a:t>INTERREG </a:t>
            </a:r>
            <a:r>
              <a:rPr lang="en-GB" sz="1600" dirty="0">
                <a:latin typeface="+mj-lt"/>
              </a:rPr>
              <a:t>IVC Joint Technical </a:t>
            </a:r>
            <a:r>
              <a:rPr lang="en-GB" sz="1600" dirty="0" smtClean="0">
                <a:latin typeface="+mj-lt"/>
              </a:rPr>
              <a:t>Secretariat</a:t>
            </a:r>
            <a:endParaRPr lang="lv-LV" sz="1600" dirty="0" smtClean="0">
              <a:latin typeface="+mj-lt"/>
            </a:endParaRPr>
          </a:p>
          <a:p>
            <a:pPr marL="0" lvl="1" eaLnBrk="0" hangingPunct="0">
              <a:spcBef>
                <a:spcPts val="600"/>
              </a:spcBef>
              <a:defRPr/>
            </a:pPr>
            <a:r>
              <a:rPr lang="en-US" sz="1600" b="1" dirty="0" err="1" smtClean="0">
                <a:latin typeface="+mj-lt"/>
              </a:rPr>
              <a:t>Iruma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Kravale</a:t>
            </a:r>
            <a:r>
              <a:rPr lang="en-US" sz="1600" dirty="0" smtClean="0">
                <a:latin typeface="+mj-lt"/>
              </a:rPr>
              <a:t>, The Ministry of Environmental Protection and Regional Development</a:t>
            </a:r>
          </a:p>
          <a:p>
            <a:pPr marL="0" lvl="1" eaLnBrk="0" hangingPunct="0">
              <a:spcBef>
                <a:spcPts val="600"/>
              </a:spcBef>
              <a:defRPr/>
            </a:pPr>
            <a:endParaRPr lang="en-GB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36" y="243300"/>
            <a:ext cx="1750889" cy="10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79787" y="1052736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A. Interregional Cooperation Projects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577939" y="1519655"/>
            <a:ext cx="630158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Who should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involved</a:t>
            </a: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?</a:t>
            </a:r>
            <a:endParaRPr lang="en-GB" sz="2400" b="1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2630" y="2445139"/>
            <a:ext cx="606659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n-lt"/>
              </a:rPr>
              <a:t>find </a:t>
            </a:r>
            <a:r>
              <a:rPr lang="en-GB" sz="2400" dirty="0">
                <a:latin typeface="+mn-lt"/>
              </a:rPr>
              <a:t>tried and tested measures to implement in your programme</a:t>
            </a:r>
          </a:p>
          <a:p>
            <a:pPr>
              <a:lnSpc>
                <a:spcPct val="300000"/>
              </a:lnSpc>
            </a:pPr>
            <a:endParaRPr lang="en-GB" sz="9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share </a:t>
            </a:r>
            <a:r>
              <a:rPr lang="en-GB" sz="2400" dirty="0">
                <a:latin typeface="+mn-lt"/>
              </a:rPr>
              <a:t>and implement good practices coming from across Europe</a:t>
            </a:r>
          </a:p>
          <a:p>
            <a:pPr>
              <a:lnSpc>
                <a:spcPct val="300000"/>
              </a:lnSpc>
            </a:pPr>
            <a:endParaRPr lang="en-GB" sz="10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get </a:t>
            </a:r>
            <a:r>
              <a:rPr lang="en-GB" sz="2400" dirty="0">
                <a:latin typeface="+mn-lt"/>
              </a:rPr>
              <a:t>involved with your policymaker and contribute to better policy implementation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7855" y="2562039"/>
            <a:ext cx="1583880" cy="646331"/>
            <a:chOff x="323529" y="4293096"/>
            <a:chExt cx="1583880" cy="64633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3529" y="4295300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362821" y="4293096"/>
              <a:ext cx="150529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 smtClean="0">
                  <a:solidFill>
                    <a:schemeClr val="bg1"/>
                  </a:solidFill>
                  <a:latin typeface="+mn-lt"/>
                </a:rPr>
                <a:t>Managing Authorities</a:t>
              </a:r>
              <a:endParaRPr lang="en-GB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1828" y="3714716"/>
            <a:ext cx="2015931" cy="646331"/>
            <a:chOff x="3275856" y="4293095"/>
            <a:chExt cx="2232248" cy="64633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75856" y="4295300"/>
              <a:ext cx="2232248" cy="604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3383868" y="4293095"/>
              <a:ext cx="20162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="1" dirty="0" smtClean="0">
                  <a:solidFill>
                    <a:schemeClr val="bg1"/>
                  </a:solidFill>
                  <a:latin typeface="+mn-lt"/>
                </a:rPr>
                <a:t>Regional/local authorities</a:t>
              </a:r>
              <a:endParaRPr lang="en-GB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7932" y="4865188"/>
            <a:ext cx="2440469" cy="1228107"/>
            <a:chOff x="6913010" y="4235589"/>
            <a:chExt cx="1583880" cy="86220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913010" y="4235589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6928105" y="4236194"/>
              <a:ext cx="1568785" cy="861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="1" dirty="0" smtClean="0">
                  <a:solidFill>
                    <a:schemeClr val="bg1"/>
                  </a:solidFill>
                  <a:latin typeface="+mn-lt"/>
                </a:rPr>
                <a:t>Agencies, institutes, non-profit private bodies</a:t>
              </a:r>
              <a:endParaRPr lang="en-GB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36" y="243300"/>
            <a:ext cx="1750889" cy="10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79787" y="1052736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</a:rPr>
              <a:t>A</a:t>
            </a:r>
            <a:r>
              <a:rPr lang="en-GB" b="1" dirty="0" smtClean="0">
                <a:latin typeface="+mj-lt"/>
              </a:rPr>
              <a:t>. Interregional Cooperation Projects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36342" y="2636912"/>
            <a:ext cx="6984776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 smtClean="0">
                <a:latin typeface="+mn-lt"/>
              </a:rPr>
              <a:t>Focus on SF programmes</a:t>
            </a:r>
            <a:endParaRPr lang="en-GB" sz="2200" b="1" dirty="0">
              <a:latin typeface="+mn-lt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</a:rPr>
              <a:t>A half </a:t>
            </a:r>
            <a:r>
              <a:rPr lang="en-GB" sz="2200" dirty="0" smtClean="0">
                <a:latin typeface="+mn-lt"/>
              </a:rPr>
              <a:t>of policy instruments addressed</a:t>
            </a:r>
            <a:endParaRPr lang="en-GB" sz="2200" dirty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 smtClean="0">
                <a:latin typeface="+mn-lt"/>
              </a:rPr>
              <a:t>Direct </a:t>
            </a:r>
            <a:r>
              <a:rPr lang="en-GB" sz="2200" b="1" dirty="0">
                <a:latin typeface="+mn-lt"/>
              </a:rPr>
              <a:t>commitment of </a:t>
            </a:r>
            <a:r>
              <a:rPr lang="en-GB" sz="2200" b="1" dirty="0" smtClean="0">
                <a:latin typeface="+mn-lt"/>
              </a:rPr>
              <a:t>policymakers</a:t>
            </a:r>
            <a:endParaRPr lang="en-GB" sz="2200" b="1" dirty="0">
              <a:latin typeface="+mn-lt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</a:rPr>
              <a:t>Support </a:t>
            </a:r>
            <a:r>
              <a:rPr lang="en-GB" sz="2200" dirty="0" smtClean="0">
                <a:latin typeface="+mn-lt"/>
              </a:rPr>
              <a:t>letters from MAs/ IBs</a:t>
            </a:r>
            <a:endParaRPr lang="en-GB" sz="2200" dirty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Stakeholder groups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</a:rPr>
              <a:t>Broader policy learning and impact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Online (OLF) system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</a:rPr>
              <a:t>Application, report, request for changes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1560" y="1726557"/>
            <a:ext cx="68407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>
                <a:latin typeface="+mn-lt"/>
              </a:rPr>
              <a:t>Application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3635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36" y="243300"/>
            <a:ext cx="1750889" cy="10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79787" y="1052736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</a:rPr>
              <a:t>A</a:t>
            </a:r>
            <a:r>
              <a:rPr lang="en-GB" b="1" dirty="0" smtClean="0">
                <a:latin typeface="+mj-lt"/>
              </a:rPr>
              <a:t>. Interregional Cooperation Projects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36342" y="2636912"/>
            <a:ext cx="69847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 smtClean="0">
                <a:latin typeface="+mn-lt"/>
              </a:rPr>
              <a:t>Administration costs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n-lt"/>
              </a:rPr>
              <a:t>15% of staff costs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 smtClean="0">
                <a:latin typeface="+mn-lt"/>
              </a:rPr>
              <a:t>Project preparation costs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n-lt"/>
              </a:rPr>
              <a:t>Lump sum EUR 15.000,-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200" b="1" dirty="0" smtClean="0">
                <a:latin typeface="+mn-lt"/>
              </a:rPr>
              <a:t>Budget changes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n-lt"/>
              </a:rPr>
              <a:t>20% flexibility rules within approved budget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1560" y="1726557"/>
            <a:ext cx="684076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>
                <a:latin typeface="+mn-lt"/>
              </a:rPr>
              <a:t>Financial </a:t>
            </a:r>
            <a:r>
              <a:rPr lang="en-GB" sz="2400" dirty="0" smtClean="0">
                <a:latin typeface="+mn-lt"/>
              </a:rPr>
              <a:t>simplifications (</a:t>
            </a:r>
            <a:r>
              <a:rPr lang="en-GB" sz="2400" dirty="0" err="1" smtClean="0">
                <a:latin typeface="+mn-lt"/>
              </a:rPr>
              <a:t>tbc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5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89646" y="4044599"/>
            <a:ext cx="8576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Online </a:t>
            </a:r>
            <a:r>
              <a:rPr lang="en-GB" sz="2400" b="1" dirty="0">
                <a:latin typeface="Arial" charset="0"/>
                <a:cs typeface="Arial" charset="0"/>
              </a:rPr>
              <a:t>collaborative </a:t>
            </a:r>
            <a:r>
              <a:rPr lang="en-GB" sz="2400" b="1" dirty="0" smtClean="0">
                <a:latin typeface="Arial" charset="0"/>
                <a:cs typeface="Arial" charset="0"/>
              </a:rPr>
              <a:t>tool     +</a:t>
            </a:r>
            <a:endParaRPr lang="en-GB" sz="11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       Expert team</a:t>
            </a:r>
            <a:endParaRPr lang="en-GB" sz="2400" dirty="0">
              <a:latin typeface="Arial" charset="0"/>
              <a:cs typeface="Arial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12" y="347106"/>
            <a:ext cx="1689232" cy="12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65176" y="663013"/>
            <a:ext cx="770413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>
                <a:latin typeface="+mj-lt"/>
              </a:rPr>
              <a:t>B</a:t>
            </a:r>
            <a:r>
              <a:rPr lang="en-GB" b="1" dirty="0" smtClean="0">
                <a:latin typeface="+mj-lt"/>
              </a:rPr>
              <a:t>. Policy Learning Platforms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7030A0"/>
              </a:buClr>
            </a:pPr>
            <a:r>
              <a:rPr lang="en-GB" sz="2400" dirty="0">
                <a:latin typeface="Arial" charset="0"/>
              </a:rPr>
              <a:t>EU-wide capacity </a:t>
            </a:r>
            <a:r>
              <a:rPr lang="en-GB" sz="2400" dirty="0" smtClean="0">
                <a:latin typeface="Arial" charset="0"/>
              </a:rPr>
              <a:t>building on:</a:t>
            </a:r>
            <a:endParaRPr lang="en-GB" sz="2400" dirty="0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9646" y="2023080"/>
            <a:ext cx="8353994" cy="1218273"/>
            <a:chOff x="319731" y="1842207"/>
            <a:chExt cx="7688633" cy="1218273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319731" y="1842207"/>
              <a:ext cx="3777133" cy="576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Research &amp; innovation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231231" y="1842207"/>
              <a:ext cx="3777133" cy="576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SME competitiveness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229656" y="2484480"/>
              <a:ext cx="3777133" cy="57600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>
                  <a:solidFill>
                    <a:schemeClr val="bg1"/>
                  </a:solidFill>
                  <a:latin typeface="+mn-lt"/>
                </a:rPr>
                <a:t>Environment &amp; resource efficiency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19731" y="2484480"/>
              <a:ext cx="3777133" cy="57600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L</a:t>
              </a:r>
              <a:r>
                <a:rPr lang="en-GB" sz="2400" dirty="0" smtClean="0">
                  <a:solidFill>
                    <a:schemeClr val="bg1"/>
                  </a:solidFill>
                  <a:latin typeface="+mn-lt"/>
                </a:rPr>
                <a:t>ow-carbon economy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58187" y="3529480"/>
            <a:ext cx="4718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GB" sz="2400" dirty="0">
                <a:latin typeface="Arial" charset="0"/>
              </a:rPr>
              <a:t>1 service provider per </a:t>
            </a:r>
            <a:r>
              <a:rPr lang="en-GB" sz="2400" dirty="0" smtClean="0">
                <a:latin typeface="Arial" charset="0"/>
              </a:rPr>
              <a:t>theme via:</a:t>
            </a:r>
            <a:endParaRPr lang="en-GB" sz="2400" dirty="0">
              <a:latin typeface="Arial" charset="0"/>
            </a:endParaRPr>
          </a:p>
        </p:txBody>
      </p:sp>
      <p:pic>
        <p:nvPicPr>
          <p:cNvPr id="14" name="Picture 4" descr="http://www.socialstrand.com/wp-content/uploads/2011/12/collabo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2328" y="5072873"/>
            <a:ext cx="2517641" cy="10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t3.gstatic.com/images?q=tbn:ANd9GcTTvsg_RhHf0mWERBuAxUOuqxPvrqKNbPEbzroCAPb08wYYwvok3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29603" y="5074837"/>
            <a:ext cx="2362969" cy="9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24" y="273893"/>
            <a:ext cx="1559632" cy="113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2847" y="906763"/>
            <a:ext cx="7704138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>
                <a:latin typeface="+mj-lt"/>
              </a:rPr>
              <a:t>B</a:t>
            </a:r>
            <a:r>
              <a:rPr lang="en-GB" b="1" dirty="0" smtClean="0">
                <a:latin typeface="+mj-lt"/>
              </a:rPr>
              <a:t>. Policy Learning Platforms</a:t>
            </a:r>
          </a:p>
          <a:p>
            <a:pPr algn="ctr">
              <a:spcBef>
                <a:spcPct val="30000"/>
              </a:spcBef>
              <a:defRPr/>
            </a:pPr>
            <a:r>
              <a:rPr lang="en-GB" b="1" i="1" dirty="0" smtClean="0">
                <a:latin typeface="+mj-lt"/>
              </a:rPr>
              <a:t>Services</a:t>
            </a:r>
            <a:endParaRPr lang="en-GB" b="1" i="1" dirty="0">
              <a:latin typeface="+mj-lt"/>
            </a:endParaRP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4753181" y="1992839"/>
            <a:ext cx="4104456" cy="417646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GB" sz="2400" b="1" kern="0" dirty="0" smtClean="0">
                <a:latin typeface="Arial" charset="0"/>
              </a:rPr>
              <a:t>Build EU-wide capacity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55600" lvl="0" indent="-355600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000" kern="0" dirty="0">
                <a:latin typeface="Arial" charset="0"/>
              </a:rPr>
              <a:t>Organise thematic events, peer reviews among regions</a:t>
            </a:r>
          </a:p>
          <a:p>
            <a:pPr marL="355600" lvl="0" indent="-355600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000" kern="0" dirty="0">
                <a:latin typeface="Arial" charset="0"/>
              </a:rPr>
              <a:t>Produce </a:t>
            </a:r>
            <a:r>
              <a:rPr lang="en-GB" sz="2000" kern="0" dirty="0" smtClean="0">
                <a:latin typeface="Arial" charset="0"/>
              </a:rPr>
              <a:t>thematic publications</a:t>
            </a:r>
          </a:p>
          <a:p>
            <a:pPr marL="355600" indent="-355600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000" kern="0" dirty="0">
                <a:latin typeface="Arial" charset="0"/>
              </a:rPr>
              <a:t>Assist individual stakeholders involved in G&amp;J and ETC </a:t>
            </a:r>
          </a:p>
          <a:p>
            <a:pPr marL="355600" lvl="0" indent="-355600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000" kern="0" dirty="0" smtClean="0">
                <a:latin typeface="Arial" charset="0"/>
              </a:rPr>
              <a:t>‘</a:t>
            </a:r>
            <a:r>
              <a:rPr lang="en-GB" sz="2000" kern="0" dirty="0">
                <a:latin typeface="Arial" charset="0"/>
              </a:rPr>
              <a:t>Animate’ </a:t>
            </a:r>
            <a:r>
              <a:rPr lang="en-GB" sz="2000" kern="0" dirty="0" smtClean="0">
                <a:latin typeface="Arial" charset="0"/>
              </a:rPr>
              <a:t>the online tool </a:t>
            </a:r>
            <a:r>
              <a:rPr lang="en-GB" sz="2000" kern="0" dirty="0">
                <a:latin typeface="Arial" charset="0"/>
              </a:rPr>
              <a:t>for knowledge </a:t>
            </a:r>
            <a:r>
              <a:rPr lang="en-GB" sz="2000" kern="0" dirty="0" smtClean="0">
                <a:latin typeface="Arial" charset="0"/>
              </a:rPr>
              <a:t>sharing</a:t>
            </a:r>
          </a:p>
          <a:p>
            <a:pPr marL="355600" lvl="0" indent="-355600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000" kern="0" dirty="0" smtClean="0">
                <a:latin typeface="Arial" charset="0"/>
              </a:rPr>
              <a:t>Advise </a:t>
            </a:r>
            <a:r>
              <a:rPr lang="en-GB" sz="2000" kern="0" dirty="0">
                <a:latin typeface="Arial" charset="0"/>
              </a:rPr>
              <a:t>running </a:t>
            </a:r>
            <a:r>
              <a:rPr lang="en-GB" sz="2000" kern="0" dirty="0" smtClean="0">
                <a:latin typeface="Arial" charset="0"/>
              </a:rPr>
              <a:t>projects</a:t>
            </a:r>
          </a:p>
        </p:txBody>
      </p:sp>
      <p:sp>
        <p:nvSpPr>
          <p:cNvPr id="7" name="Content Placeholder 16"/>
          <p:cNvSpPr txBox="1">
            <a:spLocks/>
          </p:cNvSpPr>
          <p:nvPr/>
        </p:nvSpPr>
        <p:spPr>
          <a:xfrm>
            <a:off x="393585" y="1990137"/>
            <a:ext cx="4359596" cy="417646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GB" sz="2400" b="1" kern="0" dirty="0">
                <a:latin typeface="Arial" charset="0"/>
              </a:rPr>
              <a:t>Exploit </a:t>
            </a:r>
            <a:r>
              <a:rPr lang="en-GB" sz="2400" b="1" kern="0" dirty="0" smtClean="0">
                <a:latin typeface="Arial" charset="0"/>
              </a:rPr>
              <a:t>project results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31813" lvl="0" indent="-531813"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sz="2000" kern="0" dirty="0">
                <a:latin typeface="Arial" charset="0"/>
              </a:rPr>
              <a:t>Analyse, benchmark and disseminate the </a:t>
            </a:r>
            <a:r>
              <a:rPr lang="en-GB" sz="2000" kern="0" dirty="0" smtClean="0">
                <a:latin typeface="Arial" charset="0"/>
              </a:rPr>
              <a:t>projects’ content</a:t>
            </a:r>
            <a:endParaRPr lang="en-GB" b="1" kern="0" dirty="0">
              <a:latin typeface="+mn-lt"/>
              <a:cs typeface="+mn-cs"/>
            </a:endParaRPr>
          </a:p>
          <a:p>
            <a:pPr lvl="0" eaLnBrk="0" hangingPunct="0">
              <a:lnSpc>
                <a:spcPct val="150000"/>
              </a:lnSpc>
              <a:defRPr/>
            </a:pPr>
            <a:r>
              <a:rPr lang="en-GB" sz="2400" b="1" kern="0" dirty="0">
                <a:latin typeface="Arial" charset="0"/>
              </a:rPr>
              <a:t>Improve </a:t>
            </a:r>
            <a:r>
              <a:rPr lang="en-GB" sz="2400" b="1" kern="0" dirty="0" smtClean="0">
                <a:latin typeface="Arial" charset="0"/>
              </a:rPr>
              <a:t>programme </a:t>
            </a:r>
            <a:r>
              <a:rPr lang="en-GB" sz="2400" b="1" kern="0" dirty="0">
                <a:latin typeface="Arial" charset="0"/>
              </a:rPr>
              <a:t>content</a:t>
            </a:r>
          </a:p>
          <a:p>
            <a:pPr marL="531813" indent="-531813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Arial" charset="0"/>
              </a:rPr>
              <a:t>Advise the programme </a:t>
            </a:r>
            <a:r>
              <a:rPr lang="en-GB" sz="2000" kern="0" dirty="0" smtClean="0">
                <a:latin typeface="Arial" charset="0"/>
              </a:rPr>
              <a:t>on </a:t>
            </a:r>
            <a:r>
              <a:rPr lang="en-GB" sz="2000" kern="0" dirty="0">
                <a:latin typeface="Arial" charset="0"/>
              </a:rPr>
              <a:t>strategic orientation (e.g. </a:t>
            </a:r>
            <a:r>
              <a:rPr lang="en-GB" sz="2000" kern="0" dirty="0" smtClean="0">
                <a:latin typeface="Arial" charset="0"/>
              </a:rPr>
              <a:t>calls for project proposals)</a:t>
            </a:r>
            <a:endParaRPr lang="en-GB" b="1" kern="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4556115"/>
            <a:ext cx="2366103" cy="165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991" y="183184"/>
            <a:ext cx="1563723" cy="11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23311" y="924262"/>
            <a:ext cx="7704138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>
                <a:latin typeface="+mj-lt"/>
              </a:rPr>
              <a:t>B</a:t>
            </a:r>
            <a:r>
              <a:rPr lang="en-GB" b="1" dirty="0" smtClean="0">
                <a:latin typeface="+mj-lt"/>
              </a:rPr>
              <a:t>. Policy Learning Platforms</a:t>
            </a:r>
          </a:p>
          <a:p>
            <a:pPr algn="ctr">
              <a:spcBef>
                <a:spcPts val="600"/>
              </a:spcBef>
              <a:defRPr/>
            </a:pPr>
            <a:r>
              <a:rPr lang="en-GB" b="1" i="1" dirty="0" smtClean="0">
                <a:latin typeface="+mj-lt"/>
              </a:rPr>
              <a:t>Users</a:t>
            </a:r>
            <a:endParaRPr lang="en-GB" b="1" i="1" dirty="0"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516" y="4725144"/>
            <a:ext cx="5045075" cy="1692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cs typeface="Arial" pitchFamily="34" charset="0"/>
              </a:rPr>
              <a:t>Two access levels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cs typeface="Arial" pitchFamily="34" charset="0"/>
              </a:rPr>
              <a:t>Public</a:t>
            </a:r>
            <a:r>
              <a:rPr lang="en-US" sz="2000" dirty="0">
                <a:cs typeface="Arial" pitchFamily="34" charset="0"/>
              </a:rPr>
              <a:t> information for all users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cs typeface="Arial" pitchFamily="34" charset="0"/>
              </a:rPr>
              <a:t>Restricted </a:t>
            </a:r>
            <a:r>
              <a:rPr lang="en-US" sz="2000" dirty="0">
                <a:cs typeface="Arial" pitchFamily="34" charset="0"/>
              </a:rPr>
              <a:t>area for registered users for </a:t>
            </a:r>
            <a:r>
              <a:rPr lang="en-US" sz="2000" dirty="0" smtClean="0">
                <a:cs typeface="Arial" pitchFamily="34" charset="0"/>
              </a:rPr>
              <a:t>extra services</a:t>
            </a:r>
            <a:endParaRPr lang="en-GB" sz="2000" dirty="0">
              <a:cs typeface="Arial" pitchFamily="34" charset="0"/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233326" y="1997355"/>
            <a:ext cx="8712969" cy="760998"/>
            <a:chOff x="6121071" y="5553509"/>
            <a:chExt cx="1583880" cy="623731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121071" y="5572564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GB" altLang="el-GR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6135463" y="5553509"/>
              <a:ext cx="1556706" cy="580199"/>
            </a:xfrm>
            <a:prstGeom prst="rect">
              <a:avLst/>
            </a:prstGeom>
            <a:noFill/>
          </p:spPr>
          <p:txBody>
            <a:bodyPr wrap="square" anchor="t" anchorCtr="1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Bodies involved </a:t>
              </a:r>
              <a:r>
                <a:rPr lang="en-GB" sz="2000" b="1" dirty="0">
                  <a:solidFill>
                    <a:schemeClr val="bg1"/>
                  </a:solidFill>
                  <a:latin typeface="+mn-lt"/>
                </a:rPr>
                <a:t>in management </a:t>
              </a: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and implementation</a:t>
              </a:r>
            </a:p>
            <a:p>
              <a:pPr algn="ctr"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of Growth &amp; Jobs </a:t>
              </a:r>
              <a:r>
                <a:rPr lang="en-GB" sz="2000" b="1" dirty="0">
                  <a:solidFill>
                    <a:schemeClr val="bg1"/>
                  </a:solidFill>
                  <a:latin typeface="+mn-lt"/>
                </a:rPr>
                <a:t>and </a:t>
              </a: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European Territorial Cooperation programmes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539263" y="2898968"/>
            <a:ext cx="6101097" cy="884035"/>
            <a:chOff x="6101229" y="5572564"/>
            <a:chExt cx="1623562" cy="729524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121071" y="5572564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GB" altLang="el-GR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6101229" y="5589097"/>
              <a:ext cx="1623562" cy="712991"/>
            </a:xfrm>
            <a:prstGeom prst="rect">
              <a:avLst/>
            </a:prstGeom>
            <a:noFill/>
          </p:spPr>
          <p:txBody>
            <a:bodyPr wrap="square" anchor="t" anchorCtr="1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Bodies involved </a:t>
              </a:r>
              <a:r>
                <a:rPr lang="en-GB" sz="2000" b="1" dirty="0">
                  <a:solidFill>
                    <a:schemeClr val="bg1"/>
                  </a:solidFill>
                  <a:latin typeface="+mn-lt"/>
                </a:rPr>
                <a:t>in </a:t>
              </a: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policy implementation </a:t>
              </a:r>
            </a:p>
            <a:p>
              <a:pPr algn="ctr"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relevant to the four programme themes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493332" y="3783003"/>
            <a:ext cx="6196502" cy="720000"/>
            <a:chOff x="6121071" y="5572564"/>
            <a:chExt cx="1583880" cy="604676"/>
          </a:xfrm>
        </p:grpSpPr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21071" y="5572564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GB" altLang="el-GR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135011" y="5744000"/>
              <a:ext cx="1555095" cy="400262"/>
            </a:xfrm>
            <a:prstGeom prst="rect">
              <a:avLst/>
            </a:prstGeom>
            <a:noFill/>
          </p:spPr>
          <p:txBody>
            <a:bodyPr anchor="t" anchorCtr="1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Beneficiaries </a:t>
              </a:r>
              <a:r>
                <a:rPr lang="en-GB" sz="2000" b="1" dirty="0">
                  <a:solidFill>
                    <a:schemeClr val="bg1"/>
                  </a:solidFill>
                  <a:latin typeface="+mn-lt"/>
                </a:rPr>
                <a:t>of G&amp;J and </a:t>
              </a:r>
              <a:r>
                <a:rPr lang="en-GB" sz="2000" b="1" dirty="0" smtClean="0">
                  <a:solidFill>
                    <a:schemeClr val="bg1"/>
                  </a:solidFill>
                  <a:latin typeface="+mn-lt"/>
                </a:rPr>
                <a:t>ETC programmes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74963" y="714523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2 interrelated actions</a:t>
            </a:r>
            <a:endParaRPr lang="en-GB" b="1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566692" y="1235309"/>
            <a:ext cx="6120680" cy="5352265"/>
            <a:chOff x="1547664" y="1292698"/>
            <a:chExt cx="5812126" cy="53320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0" t="7323" r="20063" b="12120"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168539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Open to all regions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461237"/>
              <a:ext cx="1" cy="108000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6" y="5701458"/>
              <a:ext cx="3384376" cy="92333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Interregional cooperation projects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1185" y="3702139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4F81BD"/>
                  </a:solidFill>
                  <a:latin typeface="+mn-lt"/>
                </a:rPr>
                <a:t>Enrich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4F81BD"/>
                  </a:solidFill>
                  <a:latin typeface="+mn-lt"/>
                </a:rPr>
                <a:t>Contribute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50009" y="4437112"/>
              <a:ext cx="1004156" cy="12918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09" y="4221088"/>
              <a:ext cx="611655" cy="14803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51784" y="3697136"/>
              <a:ext cx="19222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51784" y="5229200"/>
              <a:ext cx="768288" cy="4997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0"/>
              <a:ext cx="521160" cy="22999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8" y="4797152"/>
              <a:ext cx="1529272" cy="9317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1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791215" y="2060848"/>
            <a:ext cx="7101265" cy="3713137"/>
            <a:chOff x="1512727" y="1556792"/>
            <a:chExt cx="7101265" cy="3713137"/>
          </a:xfrm>
        </p:grpSpPr>
        <p:sp>
          <p:nvSpPr>
            <p:cNvPr id="5" name="TextBox 4"/>
            <p:cNvSpPr txBox="1"/>
            <p:nvPr/>
          </p:nvSpPr>
          <p:spPr>
            <a:xfrm>
              <a:off x="2564082" y="1560613"/>
              <a:ext cx="6049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3200" b="1" dirty="0" smtClean="0">
                  <a:latin typeface="+mn-lt"/>
                  <a:cs typeface="+mn-cs"/>
                </a:rPr>
                <a:t>interreg4c.eu/</a:t>
              </a:r>
              <a:r>
                <a:rPr lang="en-GB" sz="3200" b="1" dirty="0" err="1" smtClean="0">
                  <a:latin typeface="+mn-lt"/>
                  <a:cs typeface="+mn-cs"/>
                </a:rPr>
                <a:t>interreg-europe</a:t>
              </a:r>
              <a:endParaRPr lang="et-EE" sz="3200" b="1" dirty="0">
                <a:latin typeface="+mn-lt"/>
                <a:cs typeface="+mn-cs"/>
              </a:endParaRPr>
            </a:p>
          </p:txBody>
        </p:sp>
        <p:pic>
          <p:nvPicPr>
            <p:cNvPr id="3074" name="Picture 2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19672" y="2636912"/>
              <a:ext cx="538630" cy="574831"/>
            </a:xfrm>
            <a:prstGeom prst="rect">
              <a:avLst/>
            </a:prstGeom>
            <a:noFill/>
          </p:spPr>
        </p:pic>
        <p:pic>
          <p:nvPicPr>
            <p:cNvPr id="3076" name="Picture 4" descr="http://www.boxdroid.com/wp-content/uploads/2013/08/Logo-Twitter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619672" y="3682095"/>
              <a:ext cx="627850" cy="508633"/>
            </a:xfrm>
            <a:prstGeom prst="rect">
              <a:avLst/>
            </a:prstGeom>
            <a:noFill/>
          </p:spPr>
        </p:pic>
        <p:pic>
          <p:nvPicPr>
            <p:cNvPr id="7" name="Picture 6" descr="webdoc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557887" y="4772438"/>
              <a:ext cx="824634" cy="4607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39253" y="2601528"/>
              <a:ext cx="49850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3200" b="1" dirty="0" smtClean="0">
                  <a:latin typeface="+mn-lt"/>
                  <a:cs typeface="+mn-cs"/>
                </a:rPr>
                <a:t>facebook.com/interreg4c</a:t>
              </a:r>
              <a:endParaRPr lang="et-EE" sz="3200" b="1" dirty="0"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763" y="3681648"/>
              <a:ext cx="44465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3200" b="1" dirty="0" smtClean="0">
                  <a:latin typeface="+mn-lt"/>
                  <a:cs typeface="+mn-cs"/>
                </a:rPr>
                <a:t>twitter.com/interreg4c</a:t>
              </a:r>
              <a:endParaRPr lang="et-EE" sz="3200" b="1" dirty="0"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0602" y="4685154"/>
              <a:ext cx="425858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3200" b="1" dirty="0" smtClean="0">
                  <a:latin typeface="+mn-lt"/>
                  <a:cs typeface="+mn-cs"/>
                </a:rPr>
                <a:t>changing-regions.eu</a:t>
              </a:r>
              <a:endParaRPr lang="et-EE" sz="3200" b="1" dirty="0">
                <a:latin typeface="+mn-lt"/>
                <a:cs typeface="+mn-cs"/>
              </a:endParaRPr>
            </a:p>
          </p:txBody>
        </p:sp>
        <p:pic>
          <p:nvPicPr>
            <p:cNvPr id="3078" name="Picture 6" descr="http://riicon.ca/images/stories/web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512727" y="1556792"/>
              <a:ext cx="682980" cy="681398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395536" y="919130"/>
            <a:ext cx="858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n-lt"/>
                <a:cs typeface="+mn-cs"/>
              </a:rPr>
              <a:t>For more information, please, follow us on:</a:t>
            </a:r>
          </a:p>
        </p:txBody>
      </p:sp>
    </p:spTree>
    <p:extLst>
      <p:ext uri="{BB962C8B-B14F-4D97-AF65-F5344CB8AC3E}">
        <p14:creationId xmlns:p14="http://schemas.microsoft.com/office/powerpoint/2010/main" val="228373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2194842" y="5568157"/>
            <a:ext cx="23050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fr-FR" sz="2000" b="1" dirty="0" err="1" smtClean="0">
                <a:solidFill>
                  <a:schemeClr val="bg1"/>
                </a:solidFill>
                <a:latin typeface="Arial" charset="0"/>
                <a:cs typeface="+mn-cs"/>
              </a:rPr>
              <a:t>Timeline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864272" y="1328186"/>
            <a:ext cx="7812184" cy="5036883"/>
            <a:chOff x="467097" y="1256848"/>
            <a:chExt cx="7812184" cy="5036883"/>
          </a:xfrm>
        </p:grpSpPr>
        <p:cxnSp>
          <p:nvCxnSpPr>
            <p:cNvPr id="30" name="Straight Connector 50"/>
            <p:cNvCxnSpPr>
              <a:cxnSpLocks noChangeShapeType="1"/>
            </p:cNvCxnSpPr>
            <p:nvPr/>
          </p:nvCxnSpPr>
          <p:spPr bwMode="auto">
            <a:xfrm>
              <a:off x="2051050" y="6119539"/>
              <a:ext cx="23050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1" name="Straight Connector 50"/>
            <p:cNvCxnSpPr>
              <a:cxnSpLocks noChangeShapeType="1"/>
            </p:cNvCxnSpPr>
            <p:nvPr/>
          </p:nvCxnSpPr>
          <p:spPr bwMode="auto">
            <a:xfrm>
              <a:off x="1742564" y="4891003"/>
              <a:ext cx="23050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2" name="Straight Connector 50"/>
            <p:cNvCxnSpPr>
              <a:cxnSpLocks noChangeShapeType="1"/>
            </p:cNvCxnSpPr>
            <p:nvPr/>
          </p:nvCxnSpPr>
          <p:spPr bwMode="auto">
            <a:xfrm>
              <a:off x="1363910" y="4227034"/>
              <a:ext cx="230346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3" name="Straight Connector 50"/>
            <p:cNvCxnSpPr>
              <a:cxnSpLocks noChangeShapeType="1"/>
            </p:cNvCxnSpPr>
            <p:nvPr/>
          </p:nvCxnSpPr>
          <p:spPr bwMode="auto">
            <a:xfrm>
              <a:off x="1475320" y="2899883"/>
              <a:ext cx="230346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34" name="Straight Connector 6"/>
            <p:cNvCxnSpPr>
              <a:cxnSpLocks noChangeShapeType="1"/>
            </p:cNvCxnSpPr>
            <p:nvPr/>
          </p:nvCxnSpPr>
          <p:spPr bwMode="auto">
            <a:xfrm>
              <a:off x="1476375" y="1628775"/>
              <a:ext cx="0" cy="4464050"/>
            </a:xfrm>
            <a:prstGeom prst="line">
              <a:avLst/>
            </a:prstGeom>
            <a:noFill/>
            <a:ln w="57150" algn="ctr">
              <a:solidFill>
                <a:srgbClr val="00316E"/>
              </a:solidFill>
              <a:round/>
              <a:headEnd/>
              <a:tailEnd/>
            </a:ln>
          </p:spPr>
        </p:cxnSp>
        <p:sp>
          <p:nvSpPr>
            <p:cNvPr id="35" name="Rounded Rectangle 34"/>
            <p:cNvSpPr/>
            <p:nvPr/>
          </p:nvSpPr>
          <p:spPr bwMode="auto">
            <a:xfrm>
              <a:off x="755650" y="1412875"/>
              <a:ext cx="1439862" cy="339725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March 2010 </a:t>
              </a: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4211636" y="2133600"/>
              <a:ext cx="2232025" cy="373063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indent="-342900" algn="ctr">
                <a:spcBef>
                  <a:spcPts val="0"/>
                </a:spcBef>
                <a:defRPr/>
              </a:pPr>
              <a:r>
                <a:rPr lang="en-GB" sz="1600" kern="0" dirty="0">
                  <a:solidFill>
                    <a:schemeClr val="bg1"/>
                  </a:solidFill>
                  <a:latin typeface="+mj-lt"/>
                </a:rPr>
                <a:t>Draft regulation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239790" y="5891919"/>
              <a:ext cx="4173544" cy="401812"/>
            </a:xfrm>
            <a:prstGeom prst="roundRect">
              <a:avLst/>
            </a:prstGeom>
            <a:solidFill>
              <a:srgbClr val="FFDC00"/>
            </a:solidFill>
            <a:ln w="28575" cap="flat" cmpd="sng" algn="ctr">
              <a:solidFill>
                <a:srgbClr val="FFD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GB" altLang="ko-KR" sz="1600" b="1" kern="0" dirty="0" smtClean="0">
                  <a:solidFill>
                    <a:srgbClr val="00316E"/>
                  </a:solidFill>
                  <a:latin typeface="+mn-lt"/>
                  <a:ea typeface="Gulim" pitchFamily="34" charset="-127"/>
                </a:rPr>
                <a:t>First call for project proposals expected</a:t>
              </a:r>
              <a:endParaRPr lang="en-GB" sz="1600" b="1" kern="0" dirty="0">
                <a:solidFill>
                  <a:srgbClr val="00316E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112794" y="4669709"/>
              <a:ext cx="4427537" cy="374650"/>
            </a:xfrm>
            <a:prstGeom prst="roundRect">
              <a:avLst/>
            </a:prstGeom>
            <a:solidFill>
              <a:srgbClr val="FFDC00"/>
            </a:solidFill>
            <a:ln w="28575" cap="flat" cmpd="sng" algn="ctr">
              <a:solidFill>
                <a:srgbClr val="FFD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indent="-342900" algn="ctr">
                <a:spcBef>
                  <a:spcPts val="0"/>
                </a:spcBef>
                <a:defRPr/>
              </a:pPr>
              <a:r>
                <a:rPr lang="en-GB" altLang="ko-KR" sz="1600" b="1" kern="0" dirty="0">
                  <a:latin typeface="+mn-lt"/>
                  <a:ea typeface="Gulim" pitchFamily="34" charset="-127"/>
                </a:rPr>
                <a:t>approval of the programme by the EC</a:t>
              </a:r>
              <a:endParaRPr lang="en-GB" sz="1600" b="1" kern="0" dirty="0">
                <a:solidFill>
                  <a:srgbClr val="00316E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794717" y="2693988"/>
              <a:ext cx="5484564" cy="374571"/>
            </a:xfrm>
            <a:prstGeom prst="roundRect">
              <a:avLst/>
            </a:prstGeom>
            <a:solidFill>
              <a:srgbClr val="FFDC00"/>
            </a:solidFill>
            <a:ln w="28575" cap="flat" cmpd="sng" algn="ctr">
              <a:solidFill>
                <a:srgbClr val="FFD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indent="-342900" algn="ctr">
                <a:spcBef>
                  <a:spcPts val="0"/>
                </a:spcBef>
                <a:defRPr/>
              </a:pPr>
              <a:r>
                <a:rPr lang="en-GB" sz="1600" b="1" kern="0" dirty="0">
                  <a:solidFill>
                    <a:srgbClr val="00316E"/>
                  </a:solidFill>
                  <a:latin typeface="+mj-lt"/>
                </a:rPr>
                <a:t>INTERREG </a:t>
              </a:r>
              <a:r>
                <a:rPr lang="en-GB" sz="1600" b="1" kern="0" dirty="0" smtClean="0">
                  <a:solidFill>
                    <a:srgbClr val="00316E"/>
                  </a:solidFill>
                  <a:latin typeface="+mj-lt"/>
                </a:rPr>
                <a:t>EUROPE </a:t>
              </a:r>
              <a:r>
                <a:rPr lang="en-GB" sz="1600" b="1" kern="0" dirty="0">
                  <a:solidFill>
                    <a:srgbClr val="00316E"/>
                  </a:solidFill>
                  <a:latin typeface="+mj-lt"/>
                </a:rPr>
                <a:t>Programming Committee set up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366787" y="3239215"/>
              <a:ext cx="3673475" cy="647700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indent="-342900" algn="ctr">
                <a:spcBef>
                  <a:spcPts val="0"/>
                </a:spcBef>
                <a:defRPr/>
              </a:pPr>
              <a:r>
                <a:rPr lang="en-GB" altLang="ko-KR" sz="1600" kern="0" dirty="0">
                  <a:solidFill>
                    <a:schemeClr val="bg1"/>
                  </a:solidFill>
                  <a:latin typeface="+mn-lt"/>
                  <a:ea typeface="Gulim" pitchFamily="34" charset="-127"/>
                </a:rPr>
                <a:t>Adoption of legislative package &amp; agreement on budget </a:t>
              </a:r>
              <a:r>
                <a:rPr lang="en-GB" altLang="ko-KR" sz="1600" kern="0" dirty="0" smtClean="0">
                  <a:solidFill>
                    <a:schemeClr val="bg1"/>
                  </a:solidFill>
                  <a:latin typeface="+mn-lt"/>
                  <a:ea typeface="Gulim" pitchFamily="34" charset="-127"/>
                </a:rPr>
                <a:t>2014-2020</a:t>
              </a:r>
              <a:endParaRPr lang="en-GB" sz="1600" kern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025148" y="4039709"/>
              <a:ext cx="4608513" cy="374650"/>
            </a:xfrm>
            <a:prstGeom prst="roundRect">
              <a:avLst/>
            </a:prstGeom>
            <a:solidFill>
              <a:srgbClr val="FFDC00"/>
            </a:solidFill>
            <a:ln w="28575" cap="flat" cmpd="sng" algn="ctr">
              <a:solidFill>
                <a:srgbClr val="FFD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indent="-342900" algn="ctr">
                <a:spcBef>
                  <a:spcPts val="0"/>
                </a:spcBef>
                <a:defRPr/>
              </a:pPr>
              <a:r>
                <a:rPr lang="en-US" sz="1600" b="1" kern="0" dirty="0">
                  <a:latin typeface="+mn-lt"/>
                  <a:ea typeface="Gulim" pitchFamily="34" charset="-127"/>
                </a:rPr>
                <a:t>submission of the programme to the EC</a:t>
              </a:r>
              <a:endParaRPr lang="en-GB" sz="1600" b="1" kern="0" dirty="0">
                <a:solidFill>
                  <a:srgbClr val="00316E"/>
                </a:solidFill>
                <a:latin typeface="+mn-lt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662980" y="1256848"/>
              <a:ext cx="1081088" cy="646112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indent="-342900" algn="ctr">
                <a:spcBef>
                  <a:spcPts val="0"/>
                </a:spcBef>
                <a:defRPr/>
              </a:pPr>
              <a:r>
                <a:rPr lang="en-GB" sz="1600" kern="0" dirty="0">
                  <a:solidFill>
                    <a:schemeClr val="bg1"/>
                  </a:solidFill>
                  <a:latin typeface="+mj-lt"/>
                </a:rPr>
                <a:t>EU2020 strategy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55650" y="2133600"/>
              <a:ext cx="1439862" cy="339725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October 2011 </a:t>
              </a: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55650" y="2729227"/>
              <a:ext cx="1439862" cy="341313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June 2012 </a:t>
              </a: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503100" y="4029950"/>
              <a:ext cx="1944439" cy="340519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Summer 2014 </a:t>
              </a: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763493" y="4684693"/>
              <a:ext cx="1439862" cy="339725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en-US" sz="1400" b="1" baseline="30000" dirty="0" smtClean="0">
                  <a:solidFill>
                    <a:schemeClr val="bg1"/>
                  </a:solidFill>
                  <a:latin typeface="+mn-lt"/>
                </a:rPr>
                <a:t>st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 half </a:t>
              </a:r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2015 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467097" y="5949280"/>
              <a:ext cx="2016447" cy="340519"/>
            </a:xfrm>
            <a:prstGeom prst="roundRect">
              <a:avLst/>
            </a:prstGeom>
            <a:solidFill>
              <a:srgbClr val="00316E"/>
            </a:solidFill>
            <a:ln w="2857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lv-LV" sz="1400" b="1" dirty="0" err="1" smtClean="0">
                  <a:solidFill>
                    <a:schemeClr val="bg1"/>
                  </a:solidFill>
                  <a:latin typeface="+mn-lt"/>
                </a:rPr>
                <a:t>April</a:t>
              </a: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 2015 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8" name="Straight Connector 50"/>
            <p:cNvCxnSpPr>
              <a:cxnSpLocks noChangeShapeType="1"/>
            </p:cNvCxnSpPr>
            <p:nvPr/>
          </p:nvCxnSpPr>
          <p:spPr bwMode="auto">
            <a:xfrm>
              <a:off x="2268538" y="1628775"/>
              <a:ext cx="251936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49" name="Straight Connector 50"/>
            <p:cNvCxnSpPr>
              <a:cxnSpLocks noChangeShapeType="1"/>
            </p:cNvCxnSpPr>
            <p:nvPr/>
          </p:nvCxnSpPr>
          <p:spPr bwMode="auto">
            <a:xfrm>
              <a:off x="2195513" y="2276475"/>
              <a:ext cx="23050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sp>
          <p:nvSpPr>
            <p:cNvPr id="50" name="Right Brace 70"/>
            <p:cNvSpPr>
              <a:spLocks/>
            </p:cNvSpPr>
            <p:nvPr/>
          </p:nvSpPr>
          <p:spPr bwMode="auto">
            <a:xfrm>
              <a:off x="2483544" y="3046752"/>
              <a:ext cx="288925" cy="995362"/>
            </a:xfrm>
            <a:prstGeom prst="rightBrace">
              <a:avLst>
                <a:gd name="adj1" fmla="val 8310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64272" y="576875"/>
            <a:ext cx="7963098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sz="3200" b="1" kern="0" dirty="0" smtClean="0">
                <a:solidFill>
                  <a:srgbClr val="00316E"/>
                </a:solidFill>
                <a:latin typeface="+mj-lt"/>
                <a:cs typeface="+mn-cs"/>
              </a:rPr>
              <a:t>Programming – Indicative timeline</a:t>
            </a:r>
            <a:endParaRPr lang="en-GB" sz="3200" b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907967" y="5384545"/>
            <a:ext cx="1944439" cy="340519"/>
          </a:xfrm>
          <a:prstGeom prst="roundRect">
            <a:avLst/>
          </a:prstGeom>
          <a:solidFill>
            <a:srgbClr val="00316E"/>
          </a:solidFill>
          <a:ln w="28575" cap="flat" cmpd="sng" algn="ctr">
            <a:solidFill>
              <a:srgbClr val="00316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2-3 December 2014 </a:t>
            </a:r>
            <a:endParaRPr lang="en-GB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509970" y="5367480"/>
            <a:ext cx="4427537" cy="374650"/>
          </a:xfrm>
          <a:prstGeom prst="roundRect">
            <a:avLst/>
          </a:prstGeom>
          <a:solidFill>
            <a:srgbClr val="FFDC00"/>
          </a:solidFill>
          <a:ln w="28575" cap="flat" cmpd="sng" algn="ctr">
            <a:solidFill>
              <a:srgbClr val="FF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indent="-342900" algn="ctr">
              <a:spcBef>
                <a:spcPts val="0"/>
              </a:spcBef>
              <a:defRPr/>
            </a:pPr>
            <a:r>
              <a:rPr lang="en-GB" altLang="ko-KR" sz="1600" b="1" kern="0" dirty="0" smtClean="0">
                <a:latin typeface="+mn-lt"/>
                <a:ea typeface="Gulim" pitchFamily="34" charset="-127"/>
              </a:rPr>
              <a:t>INTERREG EUROPE launch event, Bologna</a:t>
            </a:r>
            <a:endParaRPr lang="en-GB" sz="1600" b="1" kern="0" dirty="0">
              <a:solidFill>
                <a:srgbClr val="00316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8820" y="-25113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Rationale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H="1">
            <a:off x="5195440" y="3822602"/>
            <a:ext cx="1893912" cy="50014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Curved Connector 64"/>
          <p:cNvCxnSpPr/>
          <p:nvPr/>
        </p:nvCxnSpPr>
        <p:spPr bwMode="auto">
          <a:xfrm>
            <a:off x="4097776" y="4113046"/>
            <a:ext cx="2182097" cy="154039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33261" y="5451710"/>
            <a:ext cx="27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€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857683"/>
            <a:ext cx="9144000" cy="1178238"/>
          </a:xfrm>
          <a:prstGeom prst="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79873" y="5283914"/>
            <a:ext cx="2286070" cy="800219"/>
          </a:xfrm>
          <a:prstGeom prst="roundRect">
            <a:avLst/>
          </a:prstGeom>
          <a:solidFill>
            <a:srgbClr val="FFD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00316E"/>
                </a:solidFill>
                <a:latin typeface="+mn-lt"/>
              </a:rPr>
              <a:t>INTERREG EUROPE</a:t>
            </a:r>
          </a:p>
          <a:p>
            <a:pPr algn="ctr" eaLnBrk="0" hangingPunct="0">
              <a:spcBef>
                <a:spcPts val="600"/>
              </a:spcBef>
            </a:pPr>
            <a:r>
              <a:rPr lang="en-GB" sz="2000" b="1" dirty="0">
                <a:solidFill>
                  <a:srgbClr val="00316E"/>
                </a:solidFill>
                <a:latin typeface="+mn-lt"/>
              </a:rPr>
              <a:t>EUR 359 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793837" y="2282124"/>
            <a:ext cx="355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+mj-lt"/>
              </a:rPr>
              <a:t>EU Cohesion policy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72436" y="2814608"/>
            <a:ext cx="31897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Goal 1: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1400" b="1" dirty="0">
                <a:latin typeface="+mj-lt"/>
              </a:rPr>
              <a:t>Investment for growth &amp; </a:t>
            </a:r>
            <a:r>
              <a:rPr lang="en-GB" sz="1400" b="1" dirty="0" smtClean="0">
                <a:latin typeface="+mj-lt"/>
              </a:rPr>
              <a:t>jobs (G&amp;J)</a:t>
            </a:r>
            <a:endParaRPr lang="en-GB" sz="1400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EUR </a:t>
            </a:r>
            <a:r>
              <a:rPr lang="en-GB" b="1" dirty="0" smtClean="0">
                <a:latin typeface="+mj-lt"/>
              </a:rPr>
              <a:t>340 billion </a:t>
            </a:r>
            <a:endParaRPr lang="en-GB" b="1" dirty="0"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75554" y="4038744"/>
            <a:ext cx="36037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Goal 2: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400" b="1" dirty="0">
                <a:solidFill>
                  <a:srgbClr val="00B050"/>
                </a:solidFill>
                <a:latin typeface="+mj-lt"/>
              </a:rPr>
              <a:t>European Territorial </a:t>
            </a:r>
            <a:r>
              <a:rPr lang="en-GB" sz="1400" b="1" dirty="0" smtClean="0">
                <a:solidFill>
                  <a:srgbClr val="00B050"/>
                </a:solidFill>
                <a:latin typeface="+mj-lt"/>
              </a:rPr>
              <a:t>Cooperation (ETC)</a:t>
            </a:r>
            <a:endParaRPr lang="en-GB" sz="1400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latin typeface="+mj-lt"/>
              </a:rPr>
              <a:t>EUR </a:t>
            </a:r>
            <a:r>
              <a:rPr lang="en-GB" b="1" dirty="0" smtClean="0">
                <a:solidFill>
                  <a:srgbClr val="00B050"/>
                </a:solidFill>
                <a:latin typeface="+mj-lt"/>
              </a:rPr>
              <a:t>10.2 </a:t>
            </a:r>
            <a:r>
              <a:rPr lang="en-GB" b="1" dirty="0">
                <a:solidFill>
                  <a:srgbClr val="00B050"/>
                </a:solidFill>
                <a:latin typeface="+mj-lt"/>
              </a:rPr>
              <a:t>billion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4465" y="821549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1200"/>
              </a:spcBef>
              <a:defRPr/>
            </a:pPr>
            <a:r>
              <a:rPr lang="en-GB" sz="2000" b="1" kern="0" dirty="0">
                <a:latin typeface="+mj-lt"/>
              </a:rPr>
              <a:t>Policy learning </a:t>
            </a:r>
            <a:r>
              <a:rPr lang="en-GB" sz="2000" kern="0" dirty="0">
                <a:latin typeface="+mj-lt"/>
              </a:rPr>
              <a:t>among public authorities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to </a:t>
            </a:r>
            <a:r>
              <a:rPr lang="en-GB" sz="2000" kern="0" dirty="0">
                <a:latin typeface="+mj-lt"/>
              </a:rPr>
              <a:t>improve performance of policies &amp; programmes for </a:t>
            </a:r>
            <a:r>
              <a:rPr lang="en-GB" sz="2000" kern="0" dirty="0" smtClean="0">
                <a:latin typeface="+mj-lt"/>
              </a:rPr>
              <a:t>regional </a:t>
            </a:r>
            <a:r>
              <a:rPr lang="en-GB" sz="2000" kern="0" dirty="0">
                <a:latin typeface="+mj-lt"/>
              </a:rPr>
              <a:t>development,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in </a:t>
            </a:r>
            <a:r>
              <a:rPr lang="en-GB" sz="2000" kern="0" dirty="0">
                <a:latin typeface="+mj-lt"/>
              </a:rPr>
              <a:t>particular </a:t>
            </a:r>
            <a:r>
              <a:rPr lang="en-GB" sz="2000" b="1" kern="0" dirty="0" smtClean="0">
                <a:latin typeface="+mj-lt"/>
              </a:rPr>
              <a:t>Structural </a:t>
            </a:r>
            <a:r>
              <a:rPr lang="en-GB" sz="2000" b="1" kern="0" dirty="0">
                <a:latin typeface="+mj-lt"/>
              </a:rPr>
              <a:t>Funds programmes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5253510" y="5674360"/>
            <a:ext cx="1406722" cy="187045"/>
          </a:xfrm>
          <a:prstGeom prst="line">
            <a:avLst/>
          </a:prstGeom>
          <a:ln w="19050">
            <a:solidFill>
              <a:srgbClr val="FFDC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835729" y="3051547"/>
            <a:ext cx="4589050" cy="3068884"/>
            <a:chOff x="843296" y="3056456"/>
            <a:chExt cx="4589050" cy="3068884"/>
          </a:xfrm>
        </p:grpSpPr>
        <p:grpSp>
          <p:nvGrpSpPr>
            <p:cNvPr id="63" name="Group 62"/>
            <p:cNvGrpSpPr/>
            <p:nvPr/>
          </p:nvGrpSpPr>
          <p:grpSpPr>
            <a:xfrm>
              <a:off x="843296" y="3056456"/>
              <a:ext cx="4589050" cy="3068884"/>
              <a:chOff x="1008601" y="2969449"/>
              <a:chExt cx="3928198" cy="2746567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4540799" y="5320016"/>
                <a:ext cx="396000" cy="396000"/>
              </a:xfrm>
              <a:prstGeom prst="round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 bwMode="auto">
              <a:xfrm>
                <a:off x="4719387" y="5463222"/>
                <a:ext cx="72000" cy="72000"/>
              </a:xfrm>
              <a:prstGeom prst="roundRect">
                <a:avLst/>
              </a:prstGeom>
              <a:solidFill>
                <a:srgbClr val="FFD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 bwMode="auto">
              <a:xfrm>
                <a:off x="1008601" y="2972042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1588926" y="2975651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2182061" y="296944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 bwMode="auto">
              <a:xfrm>
                <a:off x="2761254" y="296944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3361430" y="297124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1008601" y="3566147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 bwMode="auto">
              <a:xfrm>
                <a:off x="1588926" y="3569756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 bwMode="auto">
              <a:xfrm>
                <a:off x="2182061" y="3563554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2761254" y="3563554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 bwMode="auto">
              <a:xfrm>
                <a:off x="3361430" y="3565354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 bwMode="auto">
              <a:xfrm>
                <a:off x="1008601" y="4171946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 bwMode="auto">
              <a:xfrm>
                <a:off x="1588926" y="4175555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 bwMode="auto">
              <a:xfrm>
                <a:off x="2182061" y="4169353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2761254" y="4169353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 bwMode="auto">
              <a:xfrm>
                <a:off x="3361430" y="4171153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1008601" y="4760408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>
                <a:off x="1588926" y="4764017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 bwMode="auto">
              <a:xfrm>
                <a:off x="2182061" y="4757815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 bwMode="auto">
              <a:xfrm>
                <a:off x="2761254" y="4757815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 bwMode="auto">
              <a:xfrm>
                <a:off x="3361430" y="4759615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 bwMode="auto">
              <a:xfrm>
                <a:off x="3955023" y="296944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 bwMode="auto">
              <a:xfrm>
                <a:off x="3955023" y="3563554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 bwMode="auto">
              <a:xfrm>
                <a:off x="3955023" y="4169353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 bwMode="auto">
              <a:xfrm>
                <a:off x="3955023" y="4757815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 bwMode="auto">
              <a:xfrm>
                <a:off x="4540799" y="296944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 bwMode="auto">
              <a:xfrm>
                <a:off x="4540799" y="3563554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 bwMode="auto">
              <a:xfrm>
                <a:off x="4540799" y="4169353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 bwMode="auto">
              <a:xfrm>
                <a:off x="4540799" y="4757815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 bwMode="auto">
              <a:xfrm>
                <a:off x="3361430" y="531707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 bwMode="auto">
              <a:xfrm>
                <a:off x="1008601" y="531707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 bwMode="auto">
              <a:xfrm>
                <a:off x="1584824" y="531707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 bwMode="auto">
              <a:xfrm>
                <a:off x="2187938" y="531707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 bwMode="auto">
              <a:xfrm>
                <a:off x="2761254" y="5317079"/>
                <a:ext cx="396000" cy="3960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64" name="Rounded Rectangle 63"/>
            <p:cNvSpPr/>
            <p:nvPr/>
          </p:nvSpPr>
          <p:spPr bwMode="auto">
            <a:xfrm>
              <a:off x="4280837" y="5679269"/>
              <a:ext cx="462620" cy="442472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8820" y="-25113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Rationale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H="1">
            <a:off x="5195440" y="3822602"/>
            <a:ext cx="1893912" cy="50014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Curved Connector 64"/>
          <p:cNvCxnSpPr/>
          <p:nvPr/>
        </p:nvCxnSpPr>
        <p:spPr bwMode="auto">
          <a:xfrm>
            <a:off x="4097776" y="4113046"/>
            <a:ext cx="2182097" cy="154039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33261" y="5451710"/>
            <a:ext cx="27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€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857683"/>
            <a:ext cx="9144000" cy="1178238"/>
          </a:xfrm>
          <a:prstGeom prst="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79873" y="5283914"/>
            <a:ext cx="2286070" cy="800219"/>
          </a:xfrm>
          <a:prstGeom prst="roundRect">
            <a:avLst/>
          </a:prstGeom>
          <a:solidFill>
            <a:srgbClr val="FFD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00316E"/>
                </a:solidFill>
                <a:latin typeface="+mn-lt"/>
              </a:rPr>
              <a:t>INTERREG EUROPE</a:t>
            </a:r>
          </a:p>
          <a:p>
            <a:pPr algn="ctr" eaLnBrk="0" hangingPunct="0">
              <a:spcBef>
                <a:spcPts val="600"/>
              </a:spcBef>
            </a:pPr>
            <a:r>
              <a:rPr lang="en-GB" sz="2000" b="1" dirty="0">
                <a:solidFill>
                  <a:srgbClr val="00316E"/>
                </a:solidFill>
                <a:latin typeface="+mn-lt"/>
              </a:rPr>
              <a:t>EUR 359 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793837" y="2282124"/>
            <a:ext cx="355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+mj-lt"/>
              </a:rPr>
              <a:t>EU Cohesion policy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4465" y="821549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1200"/>
              </a:spcBef>
              <a:defRPr/>
            </a:pPr>
            <a:r>
              <a:rPr lang="en-GB" sz="2000" b="1" kern="0" dirty="0">
                <a:latin typeface="+mj-lt"/>
              </a:rPr>
              <a:t>Policy learning </a:t>
            </a:r>
            <a:r>
              <a:rPr lang="en-GB" sz="2000" kern="0" dirty="0">
                <a:latin typeface="+mj-lt"/>
              </a:rPr>
              <a:t>among public authorities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to </a:t>
            </a:r>
            <a:r>
              <a:rPr lang="en-GB" sz="2000" kern="0" dirty="0">
                <a:latin typeface="+mj-lt"/>
              </a:rPr>
              <a:t>improve performance of policies &amp; programmes for </a:t>
            </a:r>
            <a:r>
              <a:rPr lang="en-GB" sz="2000" kern="0" dirty="0" smtClean="0">
                <a:latin typeface="+mj-lt"/>
              </a:rPr>
              <a:t>regional </a:t>
            </a:r>
            <a:r>
              <a:rPr lang="en-GB" sz="2000" kern="0" dirty="0">
                <a:latin typeface="+mj-lt"/>
              </a:rPr>
              <a:t>development,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in </a:t>
            </a:r>
            <a:r>
              <a:rPr lang="en-GB" sz="2000" kern="0" dirty="0">
                <a:latin typeface="+mj-lt"/>
              </a:rPr>
              <a:t>particular </a:t>
            </a:r>
            <a:r>
              <a:rPr lang="en-GB" sz="2000" b="1" kern="0" dirty="0" smtClean="0">
                <a:latin typeface="+mj-lt"/>
              </a:rPr>
              <a:t>Structural </a:t>
            </a:r>
            <a:r>
              <a:rPr lang="en-GB" sz="2000" b="1" kern="0" dirty="0">
                <a:latin typeface="+mj-lt"/>
              </a:rPr>
              <a:t>Funds programmes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5253510" y="5674360"/>
            <a:ext cx="1406722" cy="187045"/>
          </a:xfrm>
          <a:prstGeom prst="line">
            <a:avLst/>
          </a:prstGeom>
          <a:ln w="19050">
            <a:solidFill>
              <a:srgbClr val="FFDC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835729" y="3051547"/>
            <a:ext cx="4589050" cy="3068882"/>
            <a:chOff x="843296" y="3056456"/>
            <a:chExt cx="4589050" cy="3068882"/>
          </a:xfrm>
        </p:grpSpPr>
        <p:grpSp>
          <p:nvGrpSpPr>
            <p:cNvPr id="63" name="Group 62"/>
            <p:cNvGrpSpPr/>
            <p:nvPr/>
          </p:nvGrpSpPr>
          <p:grpSpPr>
            <a:xfrm>
              <a:off x="843296" y="3056456"/>
              <a:ext cx="4589050" cy="3068882"/>
              <a:chOff x="1008601" y="2969450"/>
              <a:chExt cx="3928198" cy="2746566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4540799" y="5320016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B050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 bwMode="auto">
              <a:xfrm>
                <a:off x="4719387" y="5463222"/>
                <a:ext cx="72000" cy="72000"/>
              </a:xfrm>
              <a:prstGeom prst="roundRect">
                <a:avLst/>
              </a:prstGeom>
              <a:solidFill>
                <a:srgbClr val="FFD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 bwMode="auto">
              <a:xfrm>
                <a:off x="1008601" y="297204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1588926" y="2975652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2182061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 bwMode="auto">
              <a:xfrm>
                <a:off x="2761254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3361430" y="29712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1008601" y="3566147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 bwMode="auto">
              <a:xfrm>
                <a:off x="1588926" y="3569756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 bwMode="auto">
              <a:xfrm>
                <a:off x="2182061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2761254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 bwMode="auto">
              <a:xfrm>
                <a:off x="3361430" y="35653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 bwMode="auto">
              <a:xfrm>
                <a:off x="1008601" y="4171946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 bwMode="auto">
              <a:xfrm>
                <a:off x="1588926" y="417555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 bwMode="auto">
              <a:xfrm>
                <a:off x="2182061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2761254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 bwMode="auto">
              <a:xfrm>
                <a:off x="3361430" y="41711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1008601" y="4760408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>
                <a:off x="1588926" y="4764017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 bwMode="auto">
              <a:xfrm>
                <a:off x="2182061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 bwMode="auto">
              <a:xfrm>
                <a:off x="2761254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 bwMode="auto">
              <a:xfrm>
                <a:off x="3361430" y="47596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 bwMode="auto">
              <a:xfrm>
                <a:off x="3955023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 bwMode="auto">
              <a:xfrm>
                <a:off x="3955023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 bwMode="auto">
              <a:xfrm>
                <a:off x="3955023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 bwMode="auto">
              <a:xfrm>
                <a:off x="3955023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 bwMode="auto">
              <a:xfrm>
                <a:off x="4540799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 bwMode="auto">
              <a:xfrm>
                <a:off x="4540799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 bwMode="auto">
              <a:xfrm>
                <a:off x="4540799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 bwMode="auto">
              <a:xfrm>
                <a:off x="4540799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 bwMode="auto">
              <a:xfrm>
                <a:off x="3361430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 bwMode="auto">
              <a:xfrm>
                <a:off x="1008601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 bwMode="auto">
              <a:xfrm>
                <a:off x="1584824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 bwMode="auto">
              <a:xfrm>
                <a:off x="2187938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 bwMode="auto">
              <a:xfrm>
                <a:off x="2761254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64" name="Rounded Rectangle 63"/>
            <p:cNvSpPr/>
            <p:nvPr/>
          </p:nvSpPr>
          <p:spPr bwMode="auto">
            <a:xfrm>
              <a:off x="4280837" y="5679269"/>
              <a:ext cx="462620" cy="442472"/>
            </a:xfrm>
            <a:prstGeom prst="roundRect">
              <a:avLst/>
            </a:prstGeom>
            <a:pattFill prst="pct5">
              <a:fgClr>
                <a:srgbClr val="FFDC00"/>
              </a:fgClr>
              <a:bgClr>
                <a:srgbClr val="00316E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672436" y="2814608"/>
            <a:ext cx="31897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Goal 1: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1400" b="1" dirty="0">
                <a:latin typeface="+mj-lt"/>
              </a:rPr>
              <a:t>Investment for growth &amp; </a:t>
            </a:r>
            <a:r>
              <a:rPr lang="en-GB" sz="1400" b="1" dirty="0" smtClean="0">
                <a:latin typeface="+mj-lt"/>
              </a:rPr>
              <a:t>jobs (G&amp;J)</a:t>
            </a:r>
            <a:endParaRPr lang="en-GB" sz="1400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EUR </a:t>
            </a:r>
            <a:r>
              <a:rPr lang="en-GB" b="1" dirty="0" smtClean="0">
                <a:latin typeface="+mj-lt"/>
              </a:rPr>
              <a:t>340 billion </a:t>
            </a:r>
            <a:endParaRPr lang="en-GB" b="1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75554" y="4038744"/>
            <a:ext cx="36037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Goal 2: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400" b="1" dirty="0">
                <a:solidFill>
                  <a:srgbClr val="00B050"/>
                </a:solidFill>
                <a:latin typeface="+mj-lt"/>
              </a:rPr>
              <a:t>European Territorial </a:t>
            </a:r>
            <a:r>
              <a:rPr lang="en-GB" sz="1400" b="1" dirty="0" smtClean="0">
                <a:solidFill>
                  <a:srgbClr val="00B050"/>
                </a:solidFill>
                <a:latin typeface="+mj-lt"/>
              </a:rPr>
              <a:t>Cooperation (ETC)</a:t>
            </a:r>
            <a:endParaRPr lang="en-GB" sz="1400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latin typeface="+mj-lt"/>
              </a:rPr>
              <a:t>EUR </a:t>
            </a:r>
            <a:r>
              <a:rPr lang="en-GB" b="1" dirty="0" smtClean="0">
                <a:solidFill>
                  <a:srgbClr val="00B050"/>
                </a:solidFill>
                <a:latin typeface="+mj-lt"/>
              </a:rPr>
              <a:t>10.2 </a:t>
            </a:r>
            <a:r>
              <a:rPr lang="en-GB" b="1" dirty="0">
                <a:solidFill>
                  <a:srgbClr val="00B050"/>
                </a:solidFill>
                <a:latin typeface="+mj-lt"/>
              </a:rPr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4258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Cooperation area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4" y="1529730"/>
            <a:ext cx="244827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b="1" dirty="0" smtClean="0">
                <a:solidFill>
                  <a:srgbClr val="00316E"/>
                </a:solidFill>
                <a:latin typeface="Arial" charset="0"/>
              </a:rPr>
              <a:t>30 countries</a:t>
            </a:r>
            <a:endParaRPr lang="en-GB" sz="2400" b="1" dirty="0">
              <a:solidFill>
                <a:srgbClr val="00316E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552" y="2691605"/>
            <a:ext cx="244827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-"/>
            </a:pPr>
            <a:r>
              <a:rPr lang="en-GB" sz="2400" dirty="0" smtClean="0">
                <a:solidFill>
                  <a:srgbClr val="00316E"/>
                </a:solidFill>
                <a:latin typeface="Arial" charset="0"/>
              </a:rPr>
              <a:t>EU 28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-"/>
            </a:pPr>
            <a:r>
              <a:rPr lang="en-GB" sz="2400" dirty="0" smtClean="0">
                <a:solidFill>
                  <a:srgbClr val="00316E"/>
                </a:solidFill>
                <a:latin typeface="Arial" charset="0"/>
              </a:rPr>
              <a:t>Norway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-"/>
            </a:pPr>
            <a:r>
              <a:rPr lang="en-GB" sz="2400" dirty="0" smtClean="0">
                <a:solidFill>
                  <a:srgbClr val="00316E"/>
                </a:solidFill>
                <a:latin typeface="Arial" charset="0"/>
              </a:rPr>
              <a:t>Switzerland</a:t>
            </a:r>
            <a:endParaRPr lang="en-GB" sz="2400" dirty="0">
              <a:solidFill>
                <a:srgbClr val="00316E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595" r="18990" b="11046"/>
          <a:stretch/>
        </p:blipFill>
        <p:spPr>
          <a:xfrm>
            <a:off x="3059832" y="836713"/>
            <a:ext cx="5887414" cy="54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Eligibility &amp; co-financing rate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1600" y="2132856"/>
          <a:ext cx="7344816" cy="26642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72408"/>
                <a:gridCol w="3672408"/>
              </a:tblGrid>
              <a:tr h="71505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Who </a:t>
                      </a:r>
                      <a:r>
                        <a:rPr lang="en-GB" sz="2200" smtClean="0"/>
                        <a:t>is eligible?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Co-financing rates</a:t>
                      </a:r>
                      <a:endParaRPr lang="en-GB" sz="2200" dirty="0"/>
                    </a:p>
                  </a:txBody>
                  <a:tcPr anchor="ctr" anchorCtr="1"/>
                </a:tc>
              </a:tr>
              <a:tr h="1234196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Public bodies</a:t>
                      </a:r>
                      <a:r>
                        <a:rPr lang="en-GB" sz="2200" baseline="0" dirty="0" smtClean="0"/>
                        <a:t> and bodies governed by public law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85%</a:t>
                      </a:r>
                      <a:endParaRPr lang="en-GB" sz="2200" dirty="0"/>
                    </a:p>
                  </a:txBody>
                  <a:tcPr anchor="ctr" anchorCtr="1"/>
                </a:tc>
              </a:tr>
              <a:tr h="71505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Private non-profit</a:t>
                      </a:r>
                      <a:r>
                        <a:rPr lang="en-GB" sz="2200" baseline="0" dirty="0" smtClean="0"/>
                        <a:t> bodies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75%</a:t>
                      </a:r>
                      <a:endParaRPr lang="en-GB" sz="22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196752"/>
            <a:ext cx="6804248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400"/>
              </a:spcBef>
            </a:pPr>
            <a:r>
              <a:rPr lang="en-GB" sz="2800" dirty="0" smtClean="0"/>
              <a:t>Four themes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pPr lvl="0" algn="r"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+mn-lt"/>
              </a:rPr>
              <a:t>Thematic focus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3608" y="2098097"/>
            <a:ext cx="3424782" cy="18720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innovation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2098097"/>
            <a:ext cx="3487986" cy="18720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competitiveness 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4221088"/>
            <a:ext cx="3424781" cy="15735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Low-carbon economy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4221088"/>
            <a:ext cx="3487985" cy="15735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&amp;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efficiency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47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  <a:cs typeface="+mn-cs"/>
              </a:rPr>
              <a:t>2 actions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204864"/>
            <a:ext cx="4032448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defRPr/>
            </a:pPr>
            <a:r>
              <a:rPr lang="en-GB" sz="2400" b="1" dirty="0" smtClean="0">
                <a:latin typeface="+mn-lt"/>
                <a:cs typeface="Arial" pitchFamily="34" charset="0"/>
              </a:rPr>
              <a:t>Policy Learning </a:t>
            </a:r>
          </a:p>
          <a:p>
            <a:pPr marL="514350" indent="-514350" algn="ctr">
              <a:lnSpc>
                <a:spcPct val="150000"/>
              </a:lnSpc>
              <a:defRPr/>
            </a:pPr>
            <a:r>
              <a:rPr lang="en-GB" sz="2400" b="1" dirty="0" smtClean="0">
                <a:latin typeface="+mn-lt"/>
                <a:cs typeface="Arial" pitchFamily="34" charset="0"/>
              </a:rPr>
              <a:t>Platforms</a:t>
            </a:r>
            <a:endParaRPr lang="en-GB" sz="2400" b="1" dirty="0">
              <a:latin typeface="+mn-lt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701" y="3717032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8" y="3501008"/>
            <a:ext cx="3524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6693" y="2204864"/>
            <a:ext cx="4248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lnSpc>
                <a:spcPct val="150000"/>
              </a:lnSpc>
              <a:defRPr/>
            </a:pPr>
            <a:r>
              <a:rPr lang="en-GB" sz="24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Interregional Cooperation Projects</a:t>
            </a:r>
            <a:endParaRPr lang="en-GB" sz="2400" b="1" dirty="0">
              <a:solidFill>
                <a:srgbClr val="00316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36" y="243300"/>
            <a:ext cx="1750889" cy="10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79787" y="1052736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A. Interregional Cooperation Projects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60095" y="2609455"/>
            <a:ext cx="8640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780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Policy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exchange of experience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(1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to 3 years)</a:t>
            </a:r>
          </a:p>
          <a:p>
            <a:pPr marL="19780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ending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with production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1 </a:t>
            </a:r>
            <a:r>
              <a:rPr lang="en-GB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 plan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per region</a:t>
            </a:r>
            <a:endParaRPr lang="en-GB" sz="22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1254125" algn="just">
              <a:spcBef>
                <a:spcPts val="0"/>
              </a:spcBef>
              <a:spcAft>
                <a:spcPts val="0"/>
              </a:spcAft>
              <a:defRPr/>
            </a:pPr>
            <a:endParaRPr lang="en-GB" sz="2200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1254125" algn="just">
              <a:spcBef>
                <a:spcPts val="0"/>
              </a:spcBef>
              <a:spcAft>
                <a:spcPts val="0"/>
              </a:spcAft>
              <a:defRPr/>
            </a:pPr>
            <a:endParaRPr lang="en-GB" sz="22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19780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Monitoring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 plan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implementation (2 years)</a:t>
            </a:r>
          </a:p>
          <a:p>
            <a:pPr marL="19780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possible </a:t>
            </a:r>
            <a:r>
              <a:rPr lang="en-GB" sz="22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pilot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actions</a:t>
            </a:r>
            <a:endParaRPr lang="en-GB" sz="22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258617" y="2705832"/>
            <a:ext cx="1583881" cy="1948435"/>
            <a:chOff x="467346" y="3551948"/>
            <a:chExt cx="1440360" cy="2247919"/>
          </a:xfrm>
        </p:grpSpPr>
        <p:sp>
          <p:nvSpPr>
            <p:cNvPr id="35" name="Down Arrow Callout 34"/>
            <p:cNvSpPr/>
            <p:nvPr/>
          </p:nvSpPr>
          <p:spPr bwMode="auto">
            <a:xfrm>
              <a:off x="467346" y="3551948"/>
              <a:ext cx="1440358" cy="1068690"/>
            </a:xfrm>
            <a:prstGeom prst="downArrowCallout">
              <a:avLst>
                <a:gd name="adj1" fmla="val 19591"/>
                <a:gd name="adj2" fmla="val 27705"/>
                <a:gd name="adj3" fmla="val 12829"/>
                <a:gd name="adj4" fmla="val 66329"/>
              </a:avLst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1859" y="3623386"/>
              <a:ext cx="1224383" cy="426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Phase</a:t>
              </a:r>
              <a:r>
                <a:rPr lang="en-GB" sz="1800" b="1" dirty="0">
                  <a:latin typeface="+mn-lt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67347" y="5102249"/>
              <a:ext cx="1440359" cy="69761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7348" y="5204186"/>
              <a:ext cx="1368895" cy="426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Phase</a:t>
              </a:r>
              <a:r>
                <a:rPr lang="en-GB" sz="1800" b="1" dirty="0">
                  <a:latin typeface="+mn-lt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Proposed actions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9787" y="1814226"/>
            <a:ext cx="630158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Implementation in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2 phases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9787" y="4992568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Creation of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‘local stakeholder groups’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43608" y="5623483"/>
            <a:ext cx="73448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 involve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all organisations linked to policy process</a:t>
            </a:r>
            <a:b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</a:br>
            <a:r>
              <a:rPr lang="en-GB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 reduce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administrative/legal obstacles</a:t>
            </a:r>
            <a:endParaRPr lang="en-GB" sz="2200" b="1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930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REG_IVC_2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666666"/>
      </a:lt2>
      <a:accent1>
        <a:srgbClr val="CCCCCC"/>
      </a:accent1>
      <a:accent2>
        <a:srgbClr val="FF0000"/>
      </a:accent2>
      <a:accent3>
        <a:srgbClr val="FFFFFF"/>
      </a:accent3>
      <a:accent4>
        <a:srgbClr val="00285D"/>
      </a:accent4>
      <a:accent5>
        <a:srgbClr val="E2E2E2"/>
      </a:accent5>
      <a:accent6>
        <a:srgbClr val="E70000"/>
      </a:accent6>
      <a:hlink>
        <a:srgbClr val="000000"/>
      </a:hlink>
      <a:folHlink>
        <a:srgbClr val="000000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666666"/>
        </a:lt2>
        <a:accent1>
          <a:srgbClr val="CCCCCC"/>
        </a:accent1>
        <a:accent2>
          <a:srgbClr val="FF0000"/>
        </a:accent2>
        <a:accent3>
          <a:srgbClr val="FFFFFF"/>
        </a:accent3>
        <a:accent4>
          <a:srgbClr val="00285D"/>
        </a:accent4>
        <a:accent5>
          <a:srgbClr val="E2E2E2"/>
        </a:accent5>
        <a:accent6>
          <a:srgbClr val="E7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5DD795E15FD4A928B1CAAFBC4F614" ma:contentTypeVersion="2" ma:contentTypeDescription="Create a new document." ma:contentTypeScope="" ma:versionID="5859e0dfe0b0294444f77ebb05afc1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F133BF-D717-490B-BFBB-C844AA679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0901F3-B7F8-4148-B850-18334CDC88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18CF2-04D5-4D4D-8E7F-5D2D83DBF41F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25481</TotalTime>
  <Words>714</Words>
  <Application>Microsoft Office PowerPoint</Application>
  <PresentationFormat>On-screen Show (4:3)</PresentationFormat>
  <Paragraphs>171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INTERREG_IVC_2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ACOM EUROPE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INTERREG IVC</dc:title>
  <dc:creator>SAUVAGE Christophe</dc:creator>
  <cp:lastModifiedBy>Cawood, Rose</cp:lastModifiedBy>
  <cp:revision>2339</cp:revision>
  <cp:lastPrinted>2014-07-04T14:19:39Z</cp:lastPrinted>
  <dcterms:created xsi:type="dcterms:W3CDTF">2004-10-28T11:42:20Z</dcterms:created>
  <dcterms:modified xsi:type="dcterms:W3CDTF">2014-12-01T13:54:16Z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0x0101001855DD795E15FD4A928B1CAAFBC4F614</vt:lpwstr>
  </property>
</Properties>
</file>